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95F31-720F-4B69-B7E1-A3299CEB2270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E5F2A-B952-41CA-B630-EEA0E2782F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5F2A-B952-41CA-B630-EEA0E2782F6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5F2A-B952-41CA-B630-EEA0E2782F6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5F2A-B952-41CA-B630-EEA0E2782F6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رمایه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5F2A-B952-41CA-B630-EEA0E2782F6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1447799"/>
          </a:xfrm>
        </p:spPr>
        <p:txBody>
          <a:bodyPr/>
          <a:lstStyle/>
          <a:p>
            <a:r>
              <a:rPr lang="fa-IR" dirty="0" smtClean="0"/>
              <a:t>به نام خدا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smtClean="0"/>
              <a:t>)</a:t>
            </a:r>
            <a:r>
              <a:rPr lang="en-US" smtClean="0"/>
              <a:t> </a:t>
            </a:r>
            <a:r>
              <a:rPr lang="fa-IR" dirty="0" smtClean="0"/>
              <a:t>(</a:t>
            </a:r>
            <a:r>
              <a:rPr lang="fa-IR" dirty="0" smtClean="0"/>
              <a:t> پی .آر. جی . لیارد</a:t>
            </a:r>
            <a:r>
              <a:rPr lang="en-US" dirty="0" smtClean="0"/>
              <a:t> </a:t>
            </a:r>
            <a:r>
              <a:rPr lang="fa-IR" dirty="0" smtClean="0"/>
              <a:t>تعادل </a:t>
            </a:r>
            <a:r>
              <a:rPr lang="fa-IR" dirty="0" smtClean="0"/>
              <a:t>عمومی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WP_20170522_12_23_26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/>
            <a:r>
              <a:rPr lang="fa-IR" dirty="0" smtClean="0"/>
              <a:t>پایداری تعادل (یکه بودن تعادل 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P_20170522_13_00_26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P_20170522_13_07_19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/>
            <a:r>
              <a:rPr lang="fa-IR" dirty="0" smtClean="0"/>
              <a:t>ائتلاف و انحصار: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بررسی طرف تولید اقتصاد</a:t>
            </a:r>
          </a:p>
          <a:p>
            <a:pPr algn="r" rtl="1"/>
            <a:r>
              <a:rPr lang="fa-IR" dirty="0" smtClean="0"/>
              <a:t>تقاضا وارد بحث نمی شود.</a:t>
            </a:r>
          </a:p>
          <a:p>
            <a:pPr algn="r" rtl="1"/>
            <a:r>
              <a:rPr lang="fa-IR" dirty="0" smtClean="0"/>
              <a:t>با افراد </a:t>
            </a:r>
            <a:r>
              <a:rPr lang="en-US" dirty="0" smtClean="0"/>
              <a:t>A,B</a:t>
            </a:r>
            <a:r>
              <a:rPr lang="fa-IR" dirty="0" smtClean="0"/>
              <a:t> سرو کار نداریم.</a:t>
            </a:r>
          </a:p>
          <a:p>
            <a:pPr algn="r" rtl="1"/>
            <a:r>
              <a:rPr lang="fa-IR" dirty="0" smtClean="0"/>
              <a:t>دنیایی با کارگران یکسان زیادی که هر کدام صاحب یک واحد </a:t>
            </a:r>
            <a:r>
              <a:rPr lang="en-US" dirty="0" smtClean="0"/>
              <a:t>L</a:t>
            </a:r>
            <a:endParaRPr lang="fa-IR" dirty="0" smtClean="0"/>
          </a:p>
          <a:p>
            <a:pPr algn="r" rtl="1"/>
            <a:r>
              <a:rPr lang="fa-IR" dirty="0" smtClean="0"/>
              <a:t>تعدادی زیادی صاحبان سرمایه که هرکدام صاحب یک واحد </a:t>
            </a:r>
            <a:r>
              <a:rPr lang="en-US" dirty="0" smtClean="0"/>
              <a:t>K</a:t>
            </a:r>
            <a:r>
              <a:rPr lang="fa-IR" dirty="0" smtClean="0"/>
              <a:t> </a:t>
            </a:r>
          </a:p>
          <a:p>
            <a:pPr algn="r" rtl="1"/>
            <a:r>
              <a:rPr lang="fa-IR" dirty="0" smtClean="0"/>
              <a:t>رفاه هر دو گروه به درآمد آنها و قیمت چیزهایی که با آن ها زندگی می گذرانند بستگی دارد . </a:t>
            </a:r>
          </a:p>
          <a:p>
            <a:pPr algn="r" rtl="1"/>
            <a:r>
              <a:rPr lang="fa-IR" dirty="0" smtClean="0"/>
              <a:t>تنها یک محصول ( غله </a:t>
            </a:r>
            <a:r>
              <a:rPr lang="en-US" dirty="0" smtClean="0"/>
              <a:t>Y</a:t>
            </a:r>
            <a:r>
              <a:rPr lang="fa-IR" dirty="0" smtClean="0"/>
              <a:t>) با قیمت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y</a:t>
            </a:r>
            <a:endParaRPr lang="en-US" baseline="-25000" dirty="0" smtClean="0"/>
          </a:p>
          <a:p>
            <a:pPr algn="r" rtl="1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/>
            <a:r>
              <a:rPr lang="fa-IR" dirty="0" smtClean="0"/>
              <a:t>تولید بدون مصرف : مدل یک بخشی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مقدار غله ای که کارگر می تواند بخرد برابر:</a:t>
            </a:r>
          </a:p>
          <a:p>
            <a:pPr algn="r" rtl="1">
              <a:buNone/>
            </a:pPr>
            <a:endParaRPr lang="fa-IR" dirty="0" smtClean="0"/>
          </a:p>
          <a:p>
            <a:pPr>
              <a:buNone/>
            </a:pPr>
            <a:r>
              <a:rPr lang="en-US" dirty="0" err="1" smtClean="0"/>
              <a:t>W</a:t>
            </a:r>
            <a:r>
              <a:rPr lang="en-US" baseline="-25000" dirty="0" err="1" smtClean="0"/>
              <a:t>l</a:t>
            </a:r>
            <a:r>
              <a:rPr lang="en-US" dirty="0" smtClean="0"/>
              <a:t>/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y</a:t>
            </a:r>
            <a:endParaRPr lang="en-US" dirty="0" smtClean="0"/>
          </a:p>
          <a:p>
            <a:pPr algn="r" rtl="1"/>
            <a:r>
              <a:rPr lang="fa-IR" dirty="0" smtClean="0"/>
              <a:t>درآمد صاحب سرمایه هم برابر:</a:t>
            </a:r>
          </a:p>
          <a:p>
            <a:pPr algn="r" rtl="1">
              <a:buNone/>
            </a:pPr>
            <a:endParaRPr lang="fa-IR" dirty="0" smtClean="0"/>
          </a:p>
          <a:p>
            <a:pPr algn="l">
              <a:buNone/>
            </a:pPr>
            <a:endParaRPr lang="fa-IR" dirty="0" smtClean="0"/>
          </a:p>
          <a:p>
            <a:pPr>
              <a:buNone/>
            </a:pPr>
            <a:r>
              <a:rPr lang="en-US" dirty="0" smtClean="0"/>
              <a:t>W</a:t>
            </a:r>
            <a:r>
              <a:rPr lang="en-US" baseline="-25000" dirty="0" smtClean="0"/>
              <a:t>k</a:t>
            </a:r>
            <a:r>
              <a:rPr lang="en-US" dirty="0" smtClean="0"/>
              <a:t>/</a:t>
            </a:r>
            <a:r>
              <a:rPr lang="en-US" dirty="0" err="1" smtClean="0"/>
              <a:t>P</a:t>
            </a:r>
            <a:r>
              <a:rPr lang="en-US" baseline="-25000" dirty="0" err="1" smtClean="0"/>
              <a:t>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عوامل در مقادیر ثابت (</a:t>
            </a:r>
            <a:r>
              <a:rPr lang="en-US" dirty="0" smtClean="0"/>
              <a:t>L,K</a:t>
            </a:r>
            <a:r>
              <a:rPr lang="fa-IR" dirty="0" smtClean="0"/>
              <a:t>) عرضه می شود . </a:t>
            </a:r>
          </a:p>
          <a:p>
            <a:pPr algn="r" rtl="1"/>
            <a:r>
              <a:rPr lang="fa-IR" dirty="0" smtClean="0"/>
              <a:t>محصول توسط بنگاه های زیادی تولید می شود که همه تابع تولید یکسان دارند . </a:t>
            </a:r>
          </a:p>
          <a:p>
            <a:pPr algn="r" rtl="1"/>
            <a:r>
              <a:rPr lang="fa-IR" dirty="0" smtClean="0"/>
              <a:t>در سطح تعادلی محصول خود بازده ثابت نسبت به مقیاس دارد .</a:t>
            </a:r>
          </a:p>
          <a:p>
            <a:pPr algn="r" rtl="1"/>
            <a:r>
              <a:rPr lang="fa-IR" dirty="0" smtClean="0"/>
              <a:t>اگر همه بنگاه های بالقوه یکسان باشند سود را به سطح صفر تنزل می دهند . </a:t>
            </a:r>
          </a:p>
          <a:p>
            <a:pPr algn="r" rtl="1"/>
            <a:r>
              <a:rPr lang="fa-IR" dirty="0" smtClean="0"/>
              <a:t>لذا قیمت ، </a:t>
            </a:r>
            <a:r>
              <a:rPr lang="fa-IR" smtClean="0"/>
              <a:t>هزینه نهایی و هزینه متوسط همگی با هم برابرند 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buNone/>
            </a:pPr>
            <a:r>
              <a:rPr lang="fa-IR" dirty="0" smtClean="0"/>
              <a:t>خاصیت این توابع:</a:t>
            </a:r>
          </a:p>
          <a:p>
            <a:pPr algn="just" rtl="1"/>
            <a:r>
              <a:rPr lang="fa-IR" dirty="0" smtClean="0"/>
              <a:t>برای هر تابع همگن (</a:t>
            </a:r>
            <a:r>
              <a:rPr lang="en-US" dirty="0" err="1" smtClean="0"/>
              <a:t>l,k</a:t>
            </a:r>
            <a:r>
              <a:rPr lang="fa-IR" dirty="0" smtClean="0"/>
              <a:t>)</a:t>
            </a:r>
            <a:r>
              <a:rPr lang="en-US" dirty="0" smtClean="0"/>
              <a:t>y</a:t>
            </a:r>
            <a:r>
              <a:rPr lang="fa-IR" dirty="0" smtClean="0"/>
              <a:t> نرخ نهایی جانشینی میان نهاده ها تنها به نسبت نهاده ها بستگی دارد . </a:t>
            </a:r>
          </a:p>
          <a:p>
            <a:pPr algn="just" rtl="1"/>
            <a:r>
              <a:rPr lang="fa-IR" dirty="0" smtClean="0"/>
              <a:t>در مورد هر تابع تولیدی که همگن از درجه 1 است سطح مطلق هر کدام از دو تولید نهایی تنها به نسبت نهاده ها بستگی دارد . </a:t>
            </a:r>
            <a:endParaRPr lang="en-US" dirty="0" smtClean="0"/>
          </a:p>
          <a:p>
            <a:pPr algn="just" rt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/>
            <a:r>
              <a:rPr lang="fa-IR" dirty="0" smtClean="0"/>
              <a:t>توابع همگن: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همه متغیرهایی که رفاه را تحت تاثیر قرار می دهند تنها به نسبت های عوامل بستگی دارند . به این قیاس منطقی در بعضی موارد قانون نسبت های متغیر گفته می شود . </a:t>
            </a:r>
          </a:p>
          <a:p>
            <a:pPr algn="r" rtl="1"/>
            <a:r>
              <a:rPr lang="fa-IR" dirty="0" smtClean="0"/>
              <a:t>به طور طبیعی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l</a:t>
            </a:r>
            <a:r>
              <a:rPr lang="fa-IR" baseline="-25000" dirty="0" smtClean="0"/>
              <a:t>با</a:t>
            </a:r>
            <a:r>
              <a:rPr lang="fa-IR" dirty="0" smtClean="0"/>
              <a:t> افزایش </a:t>
            </a:r>
            <a:r>
              <a:rPr lang="en-US" dirty="0" smtClean="0"/>
              <a:t>K/L</a:t>
            </a:r>
            <a:r>
              <a:rPr lang="fa-IR" dirty="0" smtClean="0"/>
              <a:t>افزایش و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k</a:t>
            </a:r>
            <a:r>
              <a:rPr lang="fa-IR" baseline="-25000" dirty="0" smtClean="0"/>
              <a:t>با </a:t>
            </a:r>
            <a:r>
              <a:rPr lang="fa-IR" dirty="0" smtClean="0"/>
              <a:t> افزایش آن کاهش می یابد . </a:t>
            </a:r>
          </a:p>
          <a:p>
            <a:pPr rtl="1">
              <a:buNone/>
            </a:pPr>
            <a:r>
              <a:rPr lang="en-US" dirty="0" err="1" smtClean="0"/>
              <a:t>Y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  =h(K/L)     h`&lt;0</a:t>
            </a:r>
          </a:p>
          <a:p>
            <a:pPr rtl="1">
              <a:buNone/>
            </a:pPr>
            <a:endParaRPr lang="en-US" dirty="0" smtClean="0"/>
          </a:p>
          <a:p>
            <a:pPr rtl="1">
              <a:buNone/>
            </a:pPr>
            <a:r>
              <a:rPr lang="en-US" dirty="0" err="1" smtClean="0"/>
              <a:t>Y</a:t>
            </a:r>
            <a:r>
              <a:rPr lang="en-US" baseline="-25000" dirty="0" err="1" smtClean="0"/>
              <a:t>l</a:t>
            </a:r>
            <a:r>
              <a:rPr lang="en-US" baseline="-25000" smtClean="0"/>
              <a:t> </a:t>
            </a:r>
            <a:r>
              <a:rPr lang="en-US" smtClean="0"/>
              <a:t>  =j(K/L)        j`&gt;0</a:t>
            </a:r>
            <a:endParaRPr lang="en-US" dirty="0" smtClean="0"/>
          </a:p>
          <a:p>
            <a:pPr algn="r" rt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قضیه اولر : اگر تابع تولید همگن از درجه 1 باشد :</a:t>
            </a:r>
          </a:p>
          <a:p>
            <a:pPr rtl="1">
              <a:buNone/>
            </a:pPr>
            <a:r>
              <a:rPr lang="en-US" dirty="0" err="1" smtClean="0"/>
              <a:t>Y</a:t>
            </a:r>
            <a:r>
              <a:rPr lang="en-US" baseline="-25000" dirty="0" err="1" smtClean="0"/>
              <a:t>k</a:t>
            </a:r>
            <a:r>
              <a:rPr lang="en-US" dirty="0" err="1" smtClean="0"/>
              <a:t>K+Y</a:t>
            </a:r>
            <a:r>
              <a:rPr lang="en-US" baseline="-25000" dirty="0" err="1" smtClean="0"/>
              <a:t>l</a:t>
            </a:r>
            <a:r>
              <a:rPr lang="en-US" dirty="0" err="1" smtClean="0"/>
              <a:t>L</a:t>
            </a:r>
            <a:r>
              <a:rPr lang="en-US" dirty="0" smtClean="0"/>
              <a:t>=Y(K,L)=Y</a:t>
            </a:r>
          </a:p>
          <a:p>
            <a:pPr rtl="1">
              <a:buNone/>
            </a:pPr>
            <a:endParaRPr lang="fa-IR" dirty="0" smtClean="0"/>
          </a:p>
          <a:p>
            <a:pPr algn="r">
              <a:buNone/>
            </a:pPr>
            <a:r>
              <a:rPr lang="fa-IR" dirty="0" smtClean="0"/>
              <a:t>در حالت کلی :</a:t>
            </a:r>
          </a:p>
          <a:p>
            <a:pPr>
              <a:buNone/>
            </a:pPr>
            <a:r>
              <a:rPr lang="en-US" dirty="0" err="1" smtClean="0"/>
              <a:t>Y</a:t>
            </a:r>
            <a:r>
              <a:rPr lang="en-US" baseline="-25000" dirty="0" err="1" smtClean="0"/>
              <a:t>k</a:t>
            </a:r>
            <a:r>
              <a:rPr lang="en-US" dirty="0" err="1" smtClean="0"/>
              <a:t>K+Y</a:t>
            </a:r>
            <a:r>
              <a:rPr lang="en-US" baseline="-25000" dirty="0" err="1" smtClean="0"/>
              <a:t>l</a:t>
            </a:r>
            <a:r>
              <a:rPr lang="en-US" dirty="0" err="1" smtClean="0"/>
              <a:t>L</a:t>
            </a:r>
            <a:r>
              <a:rPr lang="en-US" dirty="0" smtClean="0"/>
              <a:t>=</a:t>
            </a:r>
            <a:r>
              <a:rPr lang="en-US" dirty="0" err="1" smtClean="0"/>
              <a:t>ρY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نظریه یک بخشی توزیع :</a:t>
            </a:r>
          </a:p>
          <a:p>
            <a:pPr rtl="1">
              <a:buNone/>
            </a:pPr>
            <a:r>
              <a:rPr lang="en-US" dirty="0" smtClean="0"/>
              <a:t>Y=y[∑</a:t>
            </a:r>
            <a:r>
              <a:rPr lang="en-US" dirty="0" err="1" smtClean="0"/>
              <a:t>K</a:t>
            </a:r>
            <a:r>
              <a:rPr lang="en-US" baseline="30000" dirty="0" err="1" smtClean="0"/>
              <a:t>i</a:t>
            </a:r>
            <a:r>
              <a:rPr lang="en-US" dirty="0" err="1" smtClean="0"/>
              <a:t>,∑L</a:t>
            </a:r>
            <a:r>
              <a:rPr lang="en-US" baseline="30000" dirty="0" err="1" smtClean="0"/>
              <a:t>i</a:t>
            </a:r>
            <a:r>
              <a:rPr lang="en-US" dirty="0" smtClean="0"/>
              <a:t>]=y(K,L)</a:t>
            </a:r>
          </a:p>
          <a:p>
            <a:pPr rtl="1">
              <a:buNone/>
            </a:pPr>
            <a:endParaRPr lang="fa-IR" dirty="0" smtClean="0"/>
          </a:p>
          <a:p>
            <a:pPr rtl="1">
              <a:buNone/>
            </a:pPr>
            <a:r>
              <a:rPr lang="en-US" dirty="0" smtClean="0"/>
              <a:t>W</a:t>
            </a:r>
            <a:r>
              <a:rPr lang="en-US" baseline="-25000" dirty="0" smtClean="0"/>
              <a:t>k</a:t>
            </a:r>
            <a:r>
              <a:rPr lang="en-US" dirty="0" smtClean="0"/>
              <a:t>/</a:t>
            </a:r>
            <a:r>
              <a:rPr lang="en-US" dirty="0" err="1" smtClean="0"/>
              <a:t>P</a:t>
            </a:r>
            <a:r>
              <a:rPr lang="en-US" baseline="-25000" dirty="0" err="1" smtClean="0"/>
              <a:t>y</a:t>
            </a:r>
            <a:r>
              <a:rPr lang="en-US" dirty="0" smtClean="0"/>
              <a:t>=</a:t>
            </a:r>
            <a:r>
              <a:rPr lang="en-US" dirty="0" err="1" smtClean="0"/>
              <a:t>y</a:t>
            </a:r>
            <a:r>
              <a:rPr lang="en-US" baseline="-25000" dirty="0" err="1" smtClean="0"/>
              <a:t>k</a:t>
            </a:r>
            <a:r>
              <a:rPr lang="en-US" dirty="0" smtClean="0"/>
              <a:t>(K̅,L̅)=h(K̅/ L̅)</a:t>
            </a:r>
          </a:p>
          <a:p>
            <a:pPr rtl="1">
              <a:buNone/>
            </a:pPr>
            <a:endParaRPr lang="fa-IR" dirty="0" smtClean="0"/>
          </a:p>
          <a:p>
            <a:pPr rtl="1">
              <a:buNone/>
            </a:pPr>
            <a:r>
              <a:rPr lang="en-US" dirty="0" err="1" smtClean="0"/>
              <a:t>W</a:t>
            </a:r>
            <a:r>
              <a:rPr lang="en-US" baseline="-25000" dirty="0" err="1" smtClean="0"/>
              <a:t>l</a:t>
            </a:r>
            <a:r>
              <a:rPr lang="en-US" dirty="0" smtClean="0"/>
              <a:t>/</a:t>
            </a:r>
            <a:r>
              <a:rPr lang="en-US" dirty="0" err="1" smtClean="0"/>
              <a:t>P</a:t>
            </a:r>
            <a:r>
              <a:rPr lang="en-US" baseline="-25000" dirty="0" err="1" smtClean="0"/>
              <a:t>y</a:t>
            </a:r>
            <a:r>
              <a:rPr lang="en-US" dirty="0" smtClean="0"/>
              <a:t>=</a:t>
            </a:r>
            <a:r>
              <a:rPr lang="en-US" dirty="0" err="1" smtClean="0"/>
              <a:t>y</a:t>
            </a:r>
            <a:r>
              <a:rPr lang="en-US" baseline="-25000" dirty="0" err="1" smtClean="0"/>
              <a:t>l</a:t>
            </a:r>
            <a:r>
              <a:rPr lang="en-US" dirty="0" smtClean="0"/>
              <a:t>(K̅,L̅)=j(K̅/ L̅)</a:t>
            </a:r>
          </a:p>
          <a:p>
            <a:pPr rtl="1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/>
            <a:r>
              <a:rPr lang="fa-IR" dirty="0" smtClean="0"/>
              <a:t>توزیع درآمد: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ابتدا وجود پایداری تعادل عمومی رقابتی را اثبات می کنیم و سپس بررسی می کنیم که آیا این تعادل یکه است یا نه ؟</a:t>
            </a:r>
          </a:p>
          <a:p>
            <a:pPr algn="r" rtl="1">
              <a:buNone/>
            </a:pPr>
            <a:endParaRPr lang="fa-IR" dirty="0" smtClean="0"/>
          </a:p>
          <a:p>
            <a:pPr algn="r" rtl="1"/>
            <a:r>
              <a:rPr lang="fa-IR" dirty="0" smtClean="0"/>
              <a:t>نشان می دهیم که چگونه توزیع درامد تعیین می شود و چگونه این توزیع با تغییرات در عرضه عوامل تولید ( مثلا به خاطر مهاجرت ) یا تغییرات در قیمت های بین المللی تغییر خواهد کرد 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/>
            <a:r>
              <a:rPr lang="fa-IR" dirty="0" smtClean="0"/>
              <a:t>اهداف فصل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P_20170522_15_59_08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fa-IR" dirty="0" smtClean="0"/>
              <a:t>فرض می کنیم </a:t>
            </a:r>
            <a:r>
              <a:rPr lang="en-US" dirty="0" smtClean="0"/>
              <a:t>x</a:t>
            </a:r>
            <a:r>
              <a:rPr lang="fa-IR" dirty="0" smtClean="0"/>
              <a:t> نسبت به </a:t>
            </a:r>
            <a:r>
              <a:rPr lang="en-US" dirty="0" smtClean="0"/>
              <a:t> y</a:t>
            </a:r>
            <a:r>
              <a:rPr lang="fa-IR" dirty="0" smtClean="0"/>
              <a:t>کاربرتر است .</a:t>
            </a:r>
          </a:p>
          <a:p>
            <a:pPr algn="r" rtl="1">
              <a:buNone/>
            </a:pPr>
            <a:r>
              <a:rPr lang="fa-IR" dirty="0" smtClean="0"/>
              <a:t>در این مجموعه قیمت ها رفاه صاحبان عوامل تولید به قیمت هر دو محصول در مقایسه با درآمدی که به عوامل تولید آن ها تعلق می گیرد ، بستگی دارد . </a:t>
            </a:r>
          </a:p>
          <a:p>
            <a:pPr algn="r" rtl="1">
              <a:buNone/>
            </a:pPr>
            <a:r>
              <a:rPr lang="fa-IR" dirty="0" smtClean="0"/>
              <a:t>مثال :  </a:t>
            </a:r>
          </a:p>
          <a:p>
            <a:pPr algn="r" rtl="1">
              <a:buNone/>
            </a:pPr>
            <a:r>
              <a:rPr lang="en-US" dirty="0" smtClean="0"/>
              <a:t>W</a:t>
            </a:r>
            <a:r>
              <a:rPr lang="en-US" baseline="-25000" dirty="0" smtClean="0"/>
              <a:t>k</a:t>
            </a:r>
            <a:r>
              <a:rPr lang="en-US" dirty="0" smtClean="0"/>
              <a:t>/</a:t>
            </a:r>
            <a:r>
              <a:rPr lang="en-US" dirty="0" err="1" smtClean="0"/>
              <a:t>P</a:t>
            </a:r>
            <a:r>
              <a:rPr lang="en-US" baseline="-25000" dirty="0" err="1" smtClean="0"/>
              <a:t>x</a:t>
            </a:r>
            <a:r>
              <a:rPr lang="fa-IR" baseline="-25000" dirty="0" smtClean="0"/>
              <a:t>=</a:t>
            </a:r>
            <a:r>
              <a:rPr lang="fa-IR" dirty="0" smtClean="0"/>
              <a:t> حداکثر مقدار</a:t>
            </a:r>
            <a:r>
              <a:rPr lang="fa-IR" baseline="-25000" dirty="0" smtClean="0"/>
              <a:t>  </a:t>
            </a:r>
            <a:r>
              <a:rPr lang="en-US" dirty="0" smtClean="0"/>
              <a:t>x</a:t>
            </a:r>
            <a:r>
              <a:rPr lang="fa-IR" dirty="0" smtClean="0"/>
              <a:t> ای که صاحب سرمایه می تواند در صورت خرج کردن کل درآمدش روی </a:t>
            </a:r>
            <a:r>
              <a:rPr lang="en-US" dirty="0" smtClean="0"/>
              <a:t>x</a:t>
            </a:r>
            <a:r>
              <a:rPr lang="fa-IR" dirty="0" smtClean="0"/>
              <a:t> خریداری کند را تعیین می کند 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/>
            <a:r>
              <a:rPr lang="fa-IR" dirty="0" smtClean="0"/>
              <a:t>تولید بدون مصرف : مدل دو بخشی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en-US" dirty="0" smtClean="0"/>
              <a:t>W</a:t>
            </a:r>
            <a:r>
              <a:rPr lang="en-US" baseline="-25000" dirty="0" smtClean="0"/>
              <a:t>k</a:t>
            </a:r>
            <a:r>
              <a:rPr lang="en-US" dirty="0" smtClean="0"/>
              <a:t>/</a:t>
            </a:r>
            <a:r>
              <a:rPr lang="en-US" dirty="0" err="1" smtClean="0"/>
              <a:t>P</a:t>
            </a:r>
            <a:r>
              <a:rPr lang="en-US" baseline="-25000" dirty="0" err="1" smtClean="0"/>
              <a:t>y</a:t>
            </a:r>
            <a:r>
              <a:rPr lang="fa-IR" baseline="-25000" dirty="0" smtClean="0"/>
              <a:t> =</a:t>
            </a:r>
            <a:r>
              <a:rPr lang="fa-IR" dirty="0" smtClean="0"/>
              <a:t> حداکثر مقدار </a:t>
            </a:r>
            <a:r>
              <a:rPr lang="en-US" dirty="0" smtClean="0"/>
              <a:t>y</a:t>
            </a:r>
            <a:r>
              <a:rPr lang="fa-IR" dirty="0" smtClean="0"/>
              <a:t> ای که فرد مذکور در صورت خرج کردن کل درآمدش روی </a:t>
            </a:r>
            <a:r>
              <a:rPr lang="en-US" dirty="0" smtClean="0"/>
              <a:t>y</a:t>
            </a:r>
            <a:r>
              <a:rPr lang="fa-IR" dirty="0" smtClean="0"/>
              <a:t> خریداری می کند را تعیین می کند. </a:t>
            </a:r>
          </a:p>
          <a:p>
            <a:pPr algn="just" rtl="1"/>
            <a:endParaRPr lang="fa-IR" dirty="0" smtClean="0"/>
          </a:p>
          <a:p>
            <a:pPr rtl="1">
              <a:buNone/>
            </a:pPr>
            <a:r>
              <a:rPr lang="en-US" dirty="0" err="1" smtClean="0"/>
              <a:t>U</a:t>
            </a:r>
            <a:r>
              <a:rPr lang="en-US" baseline="30000" dirty="0" err="1" smtClean="0"/>
              <a:t>k</a:t>
            </a:r>
            <a:r>
              <a:rPr lang="en-US" dirty="0" smtClean="0"/>
              <a:t>=f[w</a:t>
            </a:r>
            <a:r>
              <a:rPr lang="en-US" baseline="-25000" dirty="0" smtClean="0"/>
              <a:t>k</a:t>
            </a:r>
            <a:r>
              <a:rPr lang="en-US" dirty="0" smtClean="0"/>
              <a:t>/</a:t>
            </a:r>
            <a:r>
              <a:rPr lang="en-US" dirty="0" err="1" smtClean="0"/>
              <a:t>P</a:t>
            </a:r>
            <a:r>
              <a:rPr lang="en-US" baseline="-25000" dirty="0" err="1" smtClean="0"/>
              <a:t>x</a:t>
            </a:r>
            <a:r>
              <a:rPr lang="en-US" dirty="0" smtClean="0"/>
              <a:t> , w</a:t>
            </a:r>
            <a:r>
              <a:rPr lang="en-US" baseline="-25000" dirty="0" smtClean="0"/>
              <a:t>k</a:t>
            </a:r>
            <a:r>
              <a:rPr lang="en-US" dirty="0" smtClean="0"/>
              <a:t>/</a:t>
            </a:r>
            <a:r>
              <a:rPr lang="en-US" dirty="0" err="1" smtClean="0"/>
              <a:t>P</a:t>
            </a:r>
            <a:r>
              <a:rPr lang="en-US" baseline="-25000" dirty="0" err="1" smtClean="0"/>
              <a:t>y</a:t>
            </a:r>
            <a:r>
              <a:rPr lang="en-US" dirty="0" smtClean="0"/>
              <a:t>]</a:t>
            </a:r>
          </a:p>
          <a:p>
            <a:pPr algn="just" rtl="1">
              <a:buNone/>
            </a:pPr>
            <a:r>
              <a:rPr lang="en-US" dirty="0" err="1" smtClean="0"/>
              <a:t>U</a:t>
            </a:r>
            <a:r>
              <a:rPr lang="en-US" baseline="30000" dirty="0" err="1" smtClean="0"/>
              <a:t>k</a:t>
            </a:r>
            <a:r>
              <a:rPr lang="fa-IR" baseline="30000" dirty="0" smtClean="0"/>
              <a:t>:</a:t>
            </a:r>
            <a:r>
              <a:rPr lang="fa-IR" dirty="0" smtClean="0"/>
              <a:t> حداکثر مطلوبیت قابل دسترس برای صاحب سرمایه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قضیه استالپر – ساموئلسون : در هر کشور خاصی افزایش در قیمت نسبی کالای کاربر وضعیت کارگران را بهتر و وضعیت صاحبان سرمایه را بدتر می سازد و برعکس . مشروط به آنکه مقداری از هر دو کالا در آن کشور تولید شود . </a:t>
            </a:r>
          </a:p>
          <a:p>
            <a:pPr algn="r" rtl="1"/>
            <a:r>
              <a:rPr lang="fa-IR" dirty="0" smtClean="0"/>
              <a:t>فرض : رابطه علیت از قیمت عوامل تولید به سمت قیمت های محصول جریان دارد 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800" dirty="0" smtClean="0"/>
              <a:t>رابطه قیمت های نسبی محصول با قیمت های حقیقی عوامل تولید :</a:t>
            </a:r>
            <a:endParaRPr 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از آنجا که صنعت </a:t>
            </a:r>
            <a:r>
              <a:rPr lang="en-US" dirty="0" smtClean="0"/>
              <a:t>X</a:t>
            </a:r>
            <a:r>
              <a:rPr lang="fa-IR" dirty="0" smtClean="0"/>
              <a:t> نسبت به صنعت </a:t>
            </a:r>
            <a:r>
              <a:rPr lang="en-US" dirty="0" smtClean="0"/>
              <a:t>Y</a:t>
            </a:r>
            <a:r>
              <a:rPr lang="fa-IR" dirty="0" smtClean="0"/>
              <a:t> نسبت کار به سرمایه بالاتری را به کار می گیرد ، قیمت </a:t>
            </a:r>
            <a:r>
              <a:rPr lang="en-US" dirty="0" smtClean="0"/>
              <a:t>X</a:t>
            </a:r>
            <a:r>
              <a:rPr lang="fa-IR" dirty="0" smtClean="0"/>
              <a:t> نسبت به </a:t>
            </a:r>
            <a:r>
              <a:rPr lang="en-US" dirty="0" smtClean="0"/>
              <a:t>Y</a:t>
            </a:r>
            <a:r>
              <a:rPr lang="fa-IR" dirty="0" smtClean="0"/>
              <a:t> باید افزایش یابد ، به خاطر اینکه هزینه های مربوط به کار بخش بزرگتری از هزینه های </a:t>
            </a:r>
            <a:r>
              <a:rPr lang="en-US" dirty="0" smtClean="0"/>
              <a:t>X</a:t>
            </a:r>
            <a:r>
              <a:rPr lang="fa-IR" dirty="0" smtClean="0"/>
              <a:t> را تشکیل می دهند . </a:t>
            </a:r>
          </a:p>
          <a:p>
            <a:pPr algn="r" rtl="1"/>
            <a:r>
              <a:rPr lang="fa-IR" dirty="0" smtClean="0"/>
              <a:t>در همین زمان نسبت سرمایه به کار در هر صنعت در واکنش به افزایش قیمت نیروی کار افزایش می یابد . لذا تولید نهایی نیروی کار افزایش و تولید نهایی سرمایه کاهش می یابد .</a:t>
            </a:r>
            <a:endParaRPr lang="en-US" dirty="0" smtClean="0"/>
          </a:p>
          <a:p>
            <a:pPr algn="r" rtl="1"/>
            <a:endParaRPr lang="en-US" dirty="0" smtClean="0"/>
          </a:p>
          <a:p>
            <a:pPr algn="r" rt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200" dirty="0" smtClean="0"/>
              <a:t>فرض کنید قیمت نسبی نیروی کار افزایش می یابد . دو نتیجه بر آن مترتب می شود :</a:t>
            </a:r>
            <a:endParaRPr lang="en-US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</a:t>
            </a:r>
            <a:r>
              <a:rPr lang="en-US" baseline="-25000" dirty="0" smtClean="0"/>
              <a:t>k</a:t>
            </a:r>
            <a:r>
              <a:rPr lang="en-US" dirty="0" smtClean="0"/>
              <a:t>/</a:t>
            </a:r>
            <a:r>
              <a:rPr lang="en-US" dirty="0" err="1" smtClean="0"/>
              <a:t>P</a:t>
            </a:r>
            <a:r>
              <a:rPr lang="en-US" baseline="-25000" dirty="0" err="1" smtClean="0"/>
              <a:t>y</a:t>
            </a:r>
            <a:r>
              <a:rPr lang="en-US" baseline="-25000" dirty="0" smtClean="0"/>
              <a:t> </a:t>
            </a:r>
            <a:r>
              <a:rPr lang="en-US" dirty="0" smtClean="0"/>
              <a:t>=</a:t>
            </a:r>
            <a:r>
              <a:rPr lang="en-US" dirty="0" err="1" smtClean="0"/>
              <a:t>y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endParaRPr lang="fa-IR" baseline="-25000" dirty="0" smtClean="0"/>
          </a:p>
          <a:p>
            <a:pPr>
              <a:buNone/>
            </a:pPr>
            <a:endParaRPr lang="fa-IR" baseline="-25000" dirty="0" smtClean="0"/>
          </a:p>
          <a:p>
            <a:pPr>
              <a:buNone/>
            </a:pPr>
            <a:r>
              <a:rPr lang="en-US" dirty="0" err="1" smtClean="0"/>
              <a:t>W</a:t>
            </a:r>
            <a:r>
              <a:rPr lang="en-US" baseline="-25000" dirty="0" err="1" smtClean="0"/>
              <a:t>l</a:t>
            </a:r>
            <a:r>
              <a:rPr lang="en-US" dirty="0" smtClean="0"/>
              <a:t>/</a:t>
            </a:r>
            <a:r>
              <a:rPr lang="en-US" dirty="0" err="1" smtClean="0"/>
              <a:t>P</a:t>
            </a:r>
            <a:r>
              <a:rPr lang="en-US" baseline="-25000" dirty="0" err="1" smtClean="0"/>
              <a:t>x</a:t>
            </a:r>
            <a:r>
              <a:rPr lang="en-US" baseline="-25000" dirty="0" smtClean="0"/>
              <a:t>  </a:t>
            </a:r>
            <a:r>
              <a:rPr lang="en-US" dirty="0" smtClean="0"/>
              <a:t>=x</a:t>
            </a:r>
            <a:r>
              <a:rPr lang="en-US" baseline="-25000" dirty="0" smtClean="0"/>
              <a:t>l</a:t>
            </a:r>
          </a:p>
          <a:p>
            <a:pPr>
              <a:buNone/>
            </a:pPr>
            <a:endParaRPr lang="en-US" baseline="-25000" dirty="0" smtClean="0"/>
          </a:p>
          <a:p>
            <a:pPr>
              <a:buNone/>
            </a:pPr>
            <a:r>
              <a:rPr lang="en-US" dirty="0" err="1" smtClean="0"/>
              <a:t>W</a:t>
            </a:r>
            <a:r>
              <a:rPr lang="en-US" baseline="-25000" dirty="0" err="1" smtClean="0"/>
              <a:t>l</a:t>
            </a:r>
            <a:r>
              <a:rPr lang="en-US" dirty="0" smtClean="0"/>
              <a:t>/</a:t>
            </a:r>
            <a:r>
              <a:rPr lang="en-US" dirty="0" err="1" smtClean="0"/>
              <a:t>P</a:t>
            </a:r>
            <a:r>
              <a:rPr lang="en-US" baseline="-25000" dirty="0" err="1" smtClean="0"/>
              <a:t>y</a:t>
            </a:r>
            <a:r>
              <a:rPr lang="en-US" baseline="-25000" dirty="0" smtClean="0"/>
              <a:t>  </a:t>
            </a:r>
            <a:r>
              <a:rPr lang="en-US" dirty="0" smtClean="0"/>
              <a:t>=</a:t>
            </a:r>
            <a:r>
              <a:rPr lang="en-US" dirty="0" err="1" smtClean="0"/>
              <a:t>y</a:t>
            </a:r>
            <a:r>
              <a:rPr lang="en-US" baseline="-25000" dirty="0" err="1" smtClean="0"/>
              <a:t>l</a:t>
            </a:r>
            <a:endParaRPr lang="en-US" dirty="0" smtClean="0"/>
          </a:p>
          <a:p>
            <a:pPr>
              <a:buNone/>
            </a:pPr>
            <a:endParaRPr lang="en-US" baseline="-25000" dirty="0" smtClean="0"/>
          </a:p>
          <a:p>
            <a:pPr algn="r" rtl="1">
              <a:buNone/>
            </a:pPr>
            <a:r>
              <a:rPr lang="fa-IR" dirty="0" smtClean="0"/>
              <a:t>دو تای اول (تولیدات نهایی سرمایه) کاهش و دو تای بعدی (تولیدات نهایی نیروی کار) افزایش می یابند . بنابراین مطلوبیت صاحب سرمایه بدون تردید کاهش ، مطلوبیت کارگران افزایش می یابد . </a:t>
            </a:r>
            <a:endParaRPr lang="en-US" dirty="0" smtClean="0"/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W</a:t>
            </a:r>
            <a:r>
              <a:rPr lang="en-US" sz="3200" baseline="-25000" dirty="0" smtClean="0"/>
              <a:t>k</a:t>
            </a:r>
            <a:r>
              <a:rPr lang="en-US" sz="3200" dirty="0" smtClean="0"/>
              <a:t>/</a:t>
            </a:r>
            <a:r>
              <a:rPr lang="en-US" sz="3200" dirty="0" err="1" smtClean="0"/>
              <a:t>P</a:t>
            </a:r>
            <a:r>
              <a:rPr lang="en-US" sz="3200" baseline="-25000" dirty="0" err="1" smtClean="0"/>
              <a:t>x</a:t>
            </a:r>
            <a:r>
              <a:rPr lang="en-US" sz="3200" baseline="-25000" dirty="0" smtClean="0"/>
              <a:t>  </a:t>
            </a:r>
            <a:r>
              <a:rPr lang="en-US" sz="3200" dirty="0" smtClean="0"/>
              <a:t>=</a:t>
            </a:r>
            <a:r>
              <a:rPr lang="en-US" sz="3200" dirty="0" err="1" smtClean="0"/>
              <a:t>x</a:t>
            </a:r>
            <a:r>
              <a:rPr lang="en-US" sz="3200" baseline="-25000" dirty="0" err="1" smtClean="0"/>
              <a:t>k</a:t>
            </a:r>
            <a:r>
              <a:rPr lang="fa-IR" sz="3200" baseline="-25000" dirty="0" smtClean="0"/>
              <a:t>       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P_20170523_00_06_38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x</a:t>
            </a:r>
            <a:r>
              <a:rPr lang="en-US" dirty="0" smtClean="0"/>
              <a:t>/w</a:t>
            </a:r>
            <a:r>
              <a:rPr lang="en-US" baseline="-25000" dirty="0" smtClean="0"/>
              <a:t>k</a:t>
            </a:r>
            <a:r>
              <a:rPr lang="en-US" dirty="0" smtClean="0"/>
              <a:t>=</a:t>
            </a:r>
            <a:r>
              <a:rPr lang="en-US" dirty="0" err="1" smtClean="0"/>
              <a:t>op</a:t>
            </a:r>
            <a:r>
              <a:rPr lang="en-US" baseline="30000" dirty="0" err="1" smtClean="0"/>
              <a:t>x</a:t>
            </a:r>
            <a:endParaRPr lang="en-US" dirty="0" smtClean="0"/>
          </a:p>
          <a:p>
            <a:endParaRPr lang="fa-IR" dirty="0" smtClean="0"/>
          </a:p>
          <a:p>
            <a:r>
              <a:rPr lang="en-US" dirty="0" err="1" smtClean="0"/>
              <a:t>P</a:t>
            </a:r>
            <a:r>
              <a:rPr lang="en-US" baseline="-25000" dirty="0" err="1" smtClean="0"/>
              <a:t>y</a:t>
            </a:r>
            <a:r>
              <a:rPr lang="en-US" dirty="0" smtClean="0"/>
              <a:t>/w</a:t>
            </a:r>
            <a:r>
              <a:rPr lang="en-US" baseline="-25000" dirty="0" smtClean="0"/>
              <a:t>k</a:t>
            </a:r>
            <a:r>
              <a:rPr lang="en-US" dirty="0" smtClean="0"/>
              <a:t>=</a:t>
            </a:r>
            <a:r>
              <a:rPr lang="en-US" dirty="0" err="1" smtClean="0"/>
              <a:t>op</a:t>
            </a:r>
            <a:r>
              <a:rPr lang="en-US" baseline="30000" dirty="0" err="1" smtClean="0"/>
              <a:t>y</a:t>
            </a:r>
            <a:endParaRPr lang="en-US" dirty="0" smtClean="0"/>
          </a:p>
          <a:p>
            <a:pPr algn="r" rtl="1"/>
            <a:r>
              <a:rPr lang="fa-IR" dirty="0" smtClean="0"/>
              <a:t>قیمت هر دو کالا افزایش می یابد . </a:t>
            </a:r>
          </a:p>
          <a:p>
            <a:pPr algn="r" rtl="1"/>
            <a:r>
              <a:rPr lang="fa-IR" dirty="0" smtClean="0"/>
              <a:t>تغییر قیمت نسبی عوامل تولید موجب تغییر در نسبت نهاده ها می شود 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/>
            <a:r>
              <a:rPr lang="fa-IR" dirty="0" smtClean="0"/>
              <a:t>دو نتیجه حاصل می شود: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رابطه تابعی میان قیمت نسبی محصول و همه متغیرهای دیگر صرفا از این الزام ناشی می شود که قیمت نسبی کالا باید مساوی هزینه های نهایی نسبی </a:t>
            </a:r>
            <a:r>
              <a:rPr lang="en-US" dirty="0" err="1" smtClean="0"/>
              <a:t>x,y</a:t>
            </a:r>
            <a:r>
              <a:rPr lang="fa-IR" dirty="0" smtClean="0"/>
              <a:t> باشد . </a:t>
            </a:r>
          </a:p>
          <a:p>
            <a:pPr>
              <a:buNone/>
            </a:pPr>
            <a:r>
              <a:rPr lang="en-US" dirty="0" err="1" smtClean="0"/>
              <a:t>P</a:t>
            </a:r>
            <a:r>
              <a:rPr lang="en-US" baseline="-25000" dirty="0" err="1" smtClean="0"/>
              <a:t>x</a:t>
            </a:r>
            <a:r>
              <a:rPr lang="en-US" dirty="0" smtClean="0"/>
              <a:t>/</a:t>
            </a:r>
            <a:r>
              <a:rPr lang="en-US" dirty="0" err="1" smtClean="0"/>
              <a:t>p</a:t>
            </a:r>
            <a:r>
              <a:rPr lang="en-US" baseline="-25000" dirty="0" err="1" smtClean="0"/>
              <a:t>y</a:t>
            </a:r>
            <a:r>
              <a:rPr lang="en-US" baseline="-25000" dirty="0" smtClean="0"/>
              <a:t>  </a:t>
            </a:r>
            <a:r>
              <a:rPr lang="en-US" dirty="0" smtClean="0"/>
              <a:t>=</a:t>
            </a:r>
            <a:r>
              <a:rPr lang="en-US" dirty="0" err="1" smtClean="0"/>
              <a:t>y</a:t>
            </a:r>
            <a:r>
              <a:rPr lang="en-US" baseline="-25000" dirty="0" err="1" smtClean="0"/>
              <a:t>k</a:t>
            </a:r>
            <a:r>
              <a:rPr lang="en-US" dirty="0" smtClean="0"/>
              <a:t>/</a:t>
            </a:r>
            <a:r>
              <a:rPr lang="en-US" dirty="0" err="1" smtClean="0"/>
              <a:t>x</a:t>
            </a:r>
            <a:r>
              <a:rPr lang="en-US" baseline="-25000" dirty="0" err="1" smtClean="0"/>
              <a:t>k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P</a:t>
            </a:r>
            <a:r>
              <a:rPr lang="en-US" baseline="-25000" dirty="0" err="1" smtClean="0"/>
              <a:t>x</a:t>
            </a:r>
            <a:r>
              <a:rPr lang="en-US" dirty="0" smtClean="0"/>
              <a:t>/</a:t>
            </a:r>
            <a:r>
              <a:rPr lang="en-US" dirty="0" err="1" smtClean="0"/>
              <a:t>p</a:t>
            </a:r>
            <a:r>
              <a:rPr lang="en-US" baseline="-25000" dirty="0" err="1" smtClean="0"/>
              <a:t>y</a:t>
            </a:r>
            <a:r>
              <a:rPr lang="en-US" baseline="-25000" dirty="0" smtClean="0"/>
              <a:t>  </a:t>
            </a:r>
            <a:r>
              <a:rPr lang="en-US" dirty="0" smtClean="0"/>
              <a:t>=</a:t>
            </a:r>
            <a:r>
              <a:rPr lang="en-US" dirty="0" err="1" smtClean="0"/>
              <a:t>y</a:t>
            </a:r>
            <a:r>
              <a:rPr lang="en-US" baseline="-25000" dirty="0" err="1" smtClean="0"/>
              <a:t>l</a:t>
            </a:r>
            <a:r>
              <a:rPr lang="en-US" dirty="0" smtClean="0"/>
              <a:t>/x</a:t>
            </a:r>
            <a:r>
              <a:rPr lang="en-US" baseline="-25000" dirty="0" smtClean="0"/>
              <a:t>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P</a:t>
            </a:r>
            <a:r>
              <a:rPr lang="en-US" baseline="-25000" dirty="0" err="1" smtClean="0"/>
              <a:t>x</a:t>
            </a:r>
            <a:r>
              <a:rPr lang="en-US" dirty="0" smtClean="0"/>
              <a:t>/</a:t>
            </a:r>
            <a:r>
              <a:rPr lang="en-US" dirty="0" err="1" smtClean="0"/>
              <a:t>p</a:t>
            </a:r>
            <a:r>
              <a:rPr lang="en-US" baseline="-25000" dirty="0" err="1" smtClean="0"/>
              <a:t>y</a:t>
            </a:r>
            <a:r>
              <a:rPr lang="en-US" baseline="-25000" dirty="0" smtClean="0"/>
              <a:t>  </a:t>
            </a:r>
            <a:r>
              <a:rPr lang="en-US" dirty="0" smtClean="0"/>
              <a:t>=f</a:t>
            </a:r>
            <a:r>
              <a:rPr lang="en-US" baseline="30000" dirty="0" smtClean="0"/>
              <a:t>1</a:t>
            </a:r>
            <a:r>
              <a:rPr lang="en-US" dirty="0" smtClean="0"/>
              <a:t>(</a:t>
            </a:r>
            <a:r>
              <a:rPr lang="en-US" dirty="0" err="1" smtClean="0"/>
              <a:t>k</a:t>
            </a:r>
            <a:r>
              <a:rPr lang="en-US" baseline="30000" dirty="0" err="1" smtClean="0"/>
              <a:t>y</a:t>
            </a:r>
            <a:r>
              <a:rPr lang="en-US" dirty="0" smtClean="0"/>
              <a:t>/L</a:t>
            </a:r>
            <a:r>
              <a:rPr lang="en-US" baseline="30000" dirty="0" smtClean="0"/>
              <a:t>y</a:t>
            </a:r>
            <a:r>
              <a:rPr lang="en-US" dirty="0" smtClean="0"/>
              <a:t>)/f</a:t>
            </a:r>
            <a:r>
              <a:rPr lang="en-US" baseline="30000" dirty="0" smtClean="0"/>
              <a:t>2</a:t>
            </a:r>
            <a:r>
              <a:rPr lang="en-US" dirty="0" smtClean="0"/>
              <a:t>(</a:t>
            </a:r>
            <a:r>
              <a:rPr lang="en-US" dirty="0" err="1" smtClean="0"/>
              <a:t>K</a:t>
            </a:r>
            <a:r>
              <a:rPr lang="en-US" baseline="30000" dirty="0" err="1" smtClean="0"/>
              <a:t>x</a:t>
            </a:r>
            <a:r>
              <a:rPr lang="en-US" dirty="0" smtClean="0"/>
              <a:t>/L</a:t>
            </a:r>
            <a:r>
              <a:rPr lang="en-US" baseline="30000" dirty="0" smtClean="0"/>
              <a:t>x</a:t>
            </a:r>
            <a:r>
              <a:rPr lang="en-US" dirty="0" smtClean="0"/>
              <a:t>)</a:t>
            </a:r>
            <a:endParaRPr lang="fa-IR" dirty="0" smtClean="0"/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r>
              <a:rPr lang="en-US" dirty="0" err="1" smtClean="0"/>
              <a:t>P</a:t>
            </a:r>
            <a:r>
              <a:rPr lang="en-US" baseline="-25000" dirty="0" err="1" smtClean="0"/>
              <a:t>x</a:t>
            </a:r>
            <a:r>
              <a:rPr lang="en-US" dirty="0" smtClean="0"/>
              <a:t>/</a:t>
            </a:r>
            <a:r>
              <a:rPr lang="en-US" dirty="0" err="1" smtClean="0"/>
              <a:t>p</a:t>
            </a:r>
            <a:r>
              <a:rPr lang="en-US" baseline="-25000" dirty="0" err="1" smtClean="0"/>
              <a:t>y</a:t>
            </a:r>
            <a:r>
              <a:rPr lang="en-US" baseline="-25000" dirty="0" smtClean="0"/>
              <a:t>  </a:t>
            </a:r>
            <a:r>
              <a:rPr lang="en-US" dirty="0" smtClean="0"/>
              <a:t>=f</a:t>
            </a:r>
            <a:r>
              <a:rPr lang="en-US" baseline="30000" dirty="0" smtClean="0"/>
              <a:t>3</a:t>
            </a:r>
            <a:r>
              <a:rPr lang="en-US" dirty="0" smtClean="0"/>
              <a:t>(</a:t>
            </a:r>
            <a:r>
              <a:rPr lang="en-US" dirty="0" err="1" smtClean="0"/>
              <a:t>k</a:t>
            </a:r>
            <a:r>
              <a:rPr lang="en-US" baseline="30000" dirty="0" err="1" smtClean="0"/>
              <a:t>y</a:t>
            </a:r>
            <a:r>
              <a:rPr lang="en-US" dirty="0" smtClean="0"/>
              <a:t>/L</a:t>
            </a:r>
            <a:r>
              <a:rPr lang="en-US" baseline="30000" dirty="0" smtClean="0"/>
              <a:t>y</a:t>
            </a:r>
            <a:r>
              <a:rPr lang="en-US" dirty="0" smtClean="0"/>
              <a:t>)/f</a:t>
            </a:r>
            <a:r>
              <a:rPr lang="en-US" baseline="30000" dirty="0" smtClean="0"/>
              <a:t>4</a:t>
            </a:r>
            <a:r>
              <a:rPr lang="en-US" dirty="0" smtClean="0"/>
              <a:t>(</a:t>
            </a:r>
            <a:r>
              <a:rPr lang="en-US" dirty="0" err="1" smtClean="0"/>
              <a:t>K</a:t>
            </a:r>
            <a:r>
              <a:rPr lang="en-US" baseline="30000" dirty="0" err="1" smtClean="0"/>
              <a:t>x</a:t>
            </a:r>
            <a:r>
              <a:rPr lang="en-US" dirty="0" smtClean="0"/>
              <a:t>/L</a:t>
            </a:r>
            <a:r>
              <a:rPr lang="en-US" baseline="30000" dirty="0" smtClean="0"/>
              <a:t>x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72869"/>
            <a:ext cx="8229600" cy="41424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rtl="1"/>
            <a:r>
              <a:rPr lang="fa-IR" dirty="0" smtClean="0"/>
              <a:t>مصرف بدون وجود تولید ( مبادله محض )</a:t>
            </a:r>
            <a:br>
              <a:rPr lang="fa-IR" dirty="0" smtClean="0"/>
            </a:br>
            <a:r>
              <a:rPr lang="fa-IR" dirty="0" smtClean="0"/>
              <a:t>چانه زنی: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P_20170523_00_24_53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600" dirty="0" smtClean="0"/>
              <a:t>رابطه ترکیب محصول با قیمت های حقیقی عوامل:</a:t>
            </a:r>
            <a:endParaRPr lang="en-US" sz="3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K̅/L̅=(K/L)</a:t>
            </a:r>
            <a:r>
              <a:rPr lang="en-US" baseline="30000" dirty="0" smtClean="0"/>
              <a:t>x</a:t>
            </a:r>
            <a:r>
              <a:rPr lang="en-US" dirty="0" smtClean="0"/>
              <a:t> L</a:t>
            </a:r>
            <a:r>
              <a:rPr lang="en-US" baseline="30000" dirty="0" smtClean="0"/>
              <a:t>x</a:t>
            </a:r>
            <a:r>
              <a:rPr lang="en-US" dirty="0" smtClean="0"/>
              <a:t>/L + (K/L)</a:t>
            </a:r>
            <a:r>
              <a:rPr lang="en-US" baseline="30000" dirty="0" smtClean="0"/>
              <a:t>y</a:t>
            </a:r>
            <a:r>
              <a:rPr lang="en-US" dirty="0" smtClean="0"/>
              <a:t> L</a:t>
            </a:r>
            <a:r>
              <a:rPr lang="en-US" baseline="30000" dirty="0" smtClean="0"/>
              <a:t>y</a:t>
            </a:r>
            <a:r>
              <a:rPr lang="en-US" dirty="0" smtClean="0"/>
              <a:t>/L</a:t>
            </a:r>
          </a:p>
          <a:p>
            <a:endParaRPr lang="fa-IR" dirty="0" smtClean="0"/>
          </a:p>
          <a:p>
            <a:r>
              <a:rPr lang="en-US" dirty="0" smtClean="0"/>
              <a:t>(K/L)</a:t>
            </a:r>
            <a:r>
              <a:rPr lang="en-US" baseline="30000" dirty="0" smtClean="0"/>
              <a:t>x</a:t>
            </a:r>
            <a:r>
              <a:rPr lang="en-US" dirty="0" smtClean="0"/>
              <a:t> </a:t>
            </a:r>
            <a:r>
              <a:rPr lang="fa-IR" dirty="0" smtClean="0"/>
              <a:t>&gt;</a:t>
            </a:r>
            <a:r>
              <a:rPr lang="en-US" dirty="0" smtClean="0"/>
              <a:t> (K/L)</a:t>
            </a:r>
            <a:r>
              <a:rPr lang="en-US" baseline="30000" dirty="0" smtClean="0"/>
              <a:t>y</a:t>
            </a:r>
            <a:r>
              <a:rPr lang="en-US" dirty="0" smtClean="0"/>
              <a:t> </a:t>
            </a:r>
            <a:endParaRPr lang="fa-IR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/>
            <a:r>
              <a:rPr lang="fa-IR" dirty="0" smtClean="0"/>
              <a:t>اتحاد زیر را در نظر بگیرید :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WP_20170523_00_30_24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600" dirty="0" smtClean="0"/>
              <a:t>اثر تغییرات در عرضه عوامل در یک اقتصاد بسته:</a:t>
            </a:r>
            <a:endParaRPr lang="en-US" sz="3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WP_20170523_00_32_51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/>
            <a:r>
              <a:rPr lang="fa-IR" dirty="0" smtClean="0"/>
              <a:t>تولید و مصرف :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ujitsu\Documents\My Received Files\WP_20170522_11_45_04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fa-IR" dirty="0" smtClean="0"/>
              <a:t>فرض ها :</a:t>
            </a:r>
          </a:p>
          <a:p>
            <a:pPr algn="r" rtl="1">
              <a:buNone/>
            </a:pPr>
            <a:r>
              <a:rPr lang="fa-IR" dirty="0" smtClean="0"/>
              <a:t>وضعیت رقابتی </a:t>
            </a:r>
          </a:p>
          <a:p>
            <a:pPr algn="r" rtl="1">
              <a:buNone/>
            </a:pPr>
            <a:r>
              <a:rPr lang="fa-IR" dirty="0" smtClean="0"/>
              <a:t>تعداد زیادی مصرف کننده یکسان با توابع مطلوبیت و موجودی اولیه یکسان</a:t>
            </a:r>
          </a:p>
          <a:p>
            <a:pPr algn="r" rtl="1">
              <a:buNone/>
            </a:pPr>
            <a:r>
              <a:rPr lang="fa-IR" dirty="0" smtClean="0"/>
              <a:t>سه سوال به وجود می آید :</a:t>
            </a:r>
          </a:p>
          <a:p>
            <a:pPr algn="r" rtl="1">
              <a:buNone/>
            </a:pPr>
            <a:r>
              <a:rPr lang="fa-IR" dirty="0" smtClean="0"/>
              <a:t>1- آیا قیمتی وجود دارد که بازار را تسویه کند؟</a:t>
            </a:r>
          </a:p>
          <a:p>
            <a:pPr algn="r" rtl="1">
              <a:buNone/>
            </a:pPr>
            <a:r>
              <a:rPr lang="fa-IR" dirty="0" smtClean="0"/>
              <a:t>2- آیا بیش از یک چنین قیمتی وجود دارد ؟</a:t>
            </a:r>
          </a:p>
          <a:p>
            <a:pPr algn="r" rtl="1">
              <a:buNone/>
            </a:pPr>
            <a:r>
              <a:rPr lang="fa-IR" dirty="0" smtClean="0"/>
              <a:t>3- آیا این تعادل پایدار است ؟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/>
            <a:r>
              <a:rPr lang="fa-IR" dirty="0" smtClean="0"/>
              <a:t>وجود تعادل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WP_20170522_11_57_13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P</a:t>
            </a:r>
            <a:r>
              <a:rPr lang="en-US" baseline="-25000" dirty="0" err="1" smtClean="0"/>
              <a:t>x</a:t>
            </a:r>
            <a:r>
              <a:rPr lang="en-US" dirty="0" smtClean="0"/>
              <a:t>.[</a:t>
            </a:r>
            <a:r>
              <a:rPr lang="en-US" dirty="0" err="1" smtClean="0"/>
              <a:t>x</a:t>
            </a:r>
            <a:r>
              <a:rPr lang="en-US" baseline="30000" dirty="0" err="1" smtClean="0"/>
              <a:t>A</a:t>
            </a:r>
            <a:r>
              <a:rPr lang="en-US" dirty="0" smtClean="0"/>
              <a:t>-x</a:t>
            </a:r>
            <a:r>
              <a:rPr lang="en-US" baseline="30000" dirty="0" smtClean="0"/>
              <a:t>-A</a:t>
            </a:r>
            <a:r>
              <a:rPr lang="en-US" dirty="0" smtClean="0"/>
              <a:t>]+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y</a:t>
            </a:r>
            <a:r>
              <a:rPr lang="en-US" dirty="0" smtClean="0"/>
              <a:t>.[</a:t>
            </a:r>
            <a:r>
              <a:rPr lang="en-US" dirty="0" err="1" smtClean="0"/>
              <a:t>y</a:t>
            </a:r>
            <a:r>
              <a:rPr lang="en-US" baseline="30000" dirty="0" err="1" smtClean="0"/>
              <a:t>A</a:t>
            </a:r>
            <a:r>
              <a:rPr lang="en-US" dirty="0" err="1" smtClean="0"/>
              <a:t>-ӯ</a:t>
            </a:r>
            <a:r>
              <a:rPr lang="en-US" baseline="30000" dirty="0" err="1" smtClean="0"/>
              <a:t>A</a:t>
            </a:r>
            <a:r>
              <a:rPr lang="en-US" dirty="0" smtClean="0"/>
              <a:t>]=0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P</a:t>
            </a:r>
            <a:r>
              <a:rPr lang="en-US" baseline="-25000" dirty="0" err="1" smtClean="0"/>
              <a:t>x</a:t>
            </a:r>
            <a:r>
              <a:rPr lang="en-US" dirty="0" smtClean="0"/>
              <a:t>.[</a:t>
            </a:r>
            <a:r>
              <a:rPr lang="en-US" dirty="0" err="1" smtClean="0"/>
              <a:t>x</a:t>
            </a:r>
            <a:r>
              <a:rPr lang="en-US" baseline="30000" dirty="0" err="1" smtClean="0"/>
              <a:t>B</a:t>
            </a:r>
            <a:r>
              <a:rPr lang="en-US" dirty="0" smtClean="0"/>
              <a:t>-x</a:t>
            </a:r>
            <a:r>
              <a:rPr lang="en-US" baseline="30000" dirty="0" smtClean="0"/>
              <a:t>-B</a:t>
            </a:r>
            <a:r>
              <a:rPr lang="en-US" dirty="0" smtClean="0"/>
              <a:t>]+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y</a:t>
            </a:r>
            <a:r>
              <a:rPr lang="en-US" dirty="0" smtClean="0"/>
              <a:t>.[</a:t>
            </a:r>
            <a:r>
              <a:rPr lang="en-US" dirty="0" err="1" smtClean="0"/>
              <a:t>y</a:t>
            </a:r>
            <a:r>
              <a:rPr lang="en-US" baseline="30000" dirty="0" err="1" smtClean="0"/>
              <a:t>B</a:t>
            </a:r>
            <a:r>
              <a:rPr lang="en-US" dirty="0" err="1" smtClean="0"/>
              <a:t>-ӯ</a:t>
            </a:r>
            <a:r>
              <a:rPr lang="en-US" baseline="30000" dirty="0" err="1" smtClean="0"/>
              <a:t>B</a:t>
            </a:r>
            <a:r>
              <a:rPr lang="en-US" dirty="0" smtClean="0"/>
              <a:t>]=0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P</a:t>
            </a:r>
            <a:r>
              <a:rPr lang="en-US" baseline="-25000" dirty="0" err="1" smtClean="0"/>
              <a:t>x</a:t>
            </a:r>
            <a:r>
              <a:rPr lang="en-US" dirty="0" err="1" smtClean="0"/>
              <a:t>ED</a:t>
            </a:r>
            <a:r>
              <a:rPr lang="en-US" baseline="30000" dirty="0" err="1" smtClean="0"/>
              <a:t>x</a:t>
            </a:r>
            <a:r>
              <a:rPr lang="en-US" dirty="0" smtClean="0"/>
              <a:t>+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y</a:t>
            </a:r>
            <a:r>
              <a:rPr lang="en-US" dirty="0" err="1" smtClean="0"/>
              <a:t>.ED</a:t>
            </a:r>
            <a:r>
              <a:rPr lang="en-US" baseline="30000" dirty="0" err="1" smtClean="0"/>
              <a:t>y</a:t>
            </a:r>
            <a:r>
              <a:rPr lang="en-US" dirty="0" smtClean="0"/>
              <a:t>=0</a:t>
            </a:r>
          </a:p>
          <a:p>
            <a:pPr>
              <a:buNone/>
            </a:pPr>
            <a:endParaRPr lang="en-US" dirty="0" smtClean="0"/>
          </a:p>
          <a:p>
            <a:pPr algn="r" rtl="1">
              <a:buNone/>
            </a:pPr>
            <a:r>
              <a:rPr lang="fa-IR" dirty="0" smtClean="0"/>
              <a:t>قانون والراس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fa-IR" dirty="0" smtClean="0"/>
              <a:t>جمع مازاد های تقاضا که توسط قیمت مربوط به خود وزن داده شده اند باید برای کل بازار برابر صفر باشد . لذا اگر در یک بازار مازاد تقاضا مثبت باشد بازار دیگر باید مازاد عرضه داشته باشد و اگر همه بازار ها به جز یکی از آنها در تعادل باشد آن یکی هم در تعادل خواهد بود 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/>
            <a:r>
              <a:rPr lang="fa-IR" dirty="0" smtClean="0"/>
              <a:t>قانون والراس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WP_20170522_12_19_34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401</TotalTime>
  <Words>1045</Words>
  <Application>Microsoft Office PowerPoint</Application>
  <PresentationFormat>On-screen Show (4:3)</PresentationFormat>
  <Paragraphs>115</Paragraphs>
  <Slides>33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Concourse</vt:lpstr>
      <vt:lpstr>به نام خدا </vt:lpstr>
      <vt:lpstr>اهداف فصل</vt:lpstr>
      <vt:lpstr>مصرف بدون وجود تولید ( مبادله محض ) چانه زنی:</vt:lpstr>
      <vt:lpstr>Slide 4</vt:lpstr>
      <vt:lpstr>وجود تعادل</vt:lpstr>
      <vt:lpstr>Slide 6</vt:lpstr>
      <vt:lpstr>Slide 7</vt:lpstr>
      <vt:lpstr>قانون والراس</vt:lpstr>
      <vt:lpstr>Slide 9</vt:lpstr>
      <vt:lpstr>پایداری تعادل (یکه بودن تعادل )</vt:lpstr>
      <vt:lpstr>Slide 11</vt:lpstr>
      <vt:lpstr>ائتلاف و انحصار:</vt:lpstr>
      <vt:lpstr>تولید بدون مصرف : مدل یک بخشی</vt:lpstr>
      <vt:lpstr>Slide 14</vt:lpstr>
      <vt:lpstr>Slide 15</vt:lpstr>
      <vt:lpstr>توابع همگن:</vt:lpstr>
      <vt:lpstr>Slide 17</vt:lpstr>
      <vt:lpstr>Slide 18</vt:lpstr>
      <vt:lpstr>توزیع درآمد:</vt:lpstr>
      <vt:lpstr>Slide 20</vt:lpstr>
      <vt:lpstr>تولید بدون مصرف : مدل دو بخشی</vt:lpstr>
      <vt:lpstr>Slide 22</vt:lpstr>
      <vt:lpstr>رابطه قیمت های نسبی محصول با قیمت های حقیقی عوامل تولید :</vt:lpstr>
      <vt:lpstr>فرض کنید قیمت نسبی نیروی کار افزایش می یابد . دو نتیجه بر آن مترتب می شود :</vt:lpstr>
      <vt:lpstr>Wk/Px  =xk         </vt:lpstr>
      <vt:lpstr>Slide 26</vt:lpstr>
      <vt:lpstr>دو نتیجه حاصل می شود:</vt:lpstr>
      <vt:lpstr>Slide 28</vt:lpstr>
      <vt:lpstr>Slide 29</vt:lpstr>
      <vt:lpstr>رابطه ترکیب محصول با قیمت های حقیقی عوامل:</vt:lpstr>
      <vt:lpstr>اتحاد زیر را در نظر بگیرید :</vt:lpstr>
      <vt:lpstr>اثر تغییرات در عرضه عوامل در یک اقتصاد بسته:</vt:lpstr>
      <vt:lpstr>تولید و مصرف 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 </dc:title>
  <dc:creator>Fujitsu</dc:creator>
  <cp:lastModifiedBy>User</cp:lastModifiedBy>
  <cp:revision>32</cp:revision>
  <dcterms:created xsi:type="dcterms:W3CDTF">2006-08-16T00:00:00Z</dcterms:created>
  <dcterms:modified xsi:type="dcterms:W3CDTF">2019-09-16T06:38:39Z</dcterms:modified>
</cp:coreProperties>
</file>