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3A4E742-429A-4810-8F69-4831A3136D0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63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297580-6F94-40E4-87D8-8F109F1300E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236418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2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0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135104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82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77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23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78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376164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297580-6F94-40E4-87D8-8F109F1300E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4E742-429A-4810-8F69-4831A3136D0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7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297580-6F94-40E4-87D8-8F109F1300E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131672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297580-6F94-40E4-87D8-8F109F1300E6}"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4E742-429A-4810-8F69-4831A3136D0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297580-6F94-40E4-87D8-8F109F1300E6}"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4E742-429A-4810-8F69-4831A3136D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1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97580-6F94-40E4-87D8-8F109F1300E6}"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176873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297580-6F94-40E4-87D8-8F109F1300E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4E742-429A-4810-8F69-4831A3136D0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61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7297580-6F94-40E4-87D8-8F109F1300E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4E742-429A-4810-8F69-4831A3136D06}" type="slidenum">
              <a:rPr lang="en-US" smtClean="0"/>
              <a:t>‹#›</a:t>
            </a:fld>
            <a:endParaRPr lang="en-US"/>
          </a:p>
        </p:txBody>
      </p:sp>
    </p:spTree>
    <p:extLst>
      <p:ext uri="{BB962C8B-B14F-4D97-AF65-F5344CB8AC3E}">
        <p14:creationId xmlns:p14="http://schemas.microsoft.com/office/powerpoint/2010/main" val="186955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297580-6F94-40E4-87D8-8F109F1300E6}" type="datetimeFigureOut">
              <a:rPr lang="en-US" smtClean="0"/>
              <a:t>10/13/2020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A4E742-429A-4810-8F69-4831A3136D06}" type="slidenum">
              <a:rPr lang="en-US" smtClean="0"/>
              <a:t>‹#›</a:t>
            </a:fld>
            <a:endParaRPr lang="en-US"/>
          </a:p>
        </p:txBody>
      </p:sp>
    </p:spTree>
    <p:extLst>
      <p:ext uri="{BB962C8B-B14F-4D97-AF65-F5344CB8AC3E}">
        <p14:creationId xmlns:p14="http://schemas.microsoft.com/office/powerpoint/2010/main" val="722231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امور مالی بین الملل</a:t>
            </a:r>
            <a:endParaRPr lang="en-US" dirty="0"/>
          </a:p>
        </p:txBody>
      </p:sp>
      <p:sp>
        <p:nvSpPr>
          <p:cNvPr id="3" name="Subtitle 2"/>
          <p:cNvSpPr>
            <a:spLocks noGrp="1"/>
          </p:cNvSpPr>
          <p:nvPr>
            <p:ph type="subTitle" idx="1"/>
          </p:nvPr>
        </p:nvSpPr>
        <p:spPr/>
        <p:txBody>
          <a:bodyPr/>
          <a:lstStyle/>
          <a:p>
            <a:r>
              <a:rPr lang="fa-IR" dirty="0" smtClean="0"/>
              <a:t>جلسه اول</a:t>
            </a:r>
            <a:endParaRPr lang="en-US" dirty="0"/>
          </a:p>
        </p:txBody>
      </p:sp>
    </p:spTree>
    <p:extLst>
      <p:ext uri="{BB962C8B-B14F-4D97-AF65-F5344CB8AC3E}">
        <p14:creationId xmlns:p14="http://schemas.microsoft.com/office/powerpoint/2010/main" val="3189372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FF0000"/>
                </a:solidFill>
              </a:rPr>
              <a:t>تفاوت بازار مالی داخلی و بازار مالی بین المللی:</a:t>
            </a:r>
            <a:endParaRPr lang="en-US" sz="3600" dirty="0">
              <a:solidFill>
                <a:srgbClr val="FF0000"/>
              </a:solidFill>
            </a:endParaRPr>
          </a:p>
        </p:txBody>
      </p:sp>
      <p:sp>
        <p:nvSpPr>
          <p:cNvPr id="3" name="Content Placeholder 2"/>
          <p:cNvSpPr>
            <a:spLocks noGrp="1"/>
          </p:cNvSpPr>
          <p:nvPr>
            <p:ph idx="1"/>
          </p:nvPr>
        </p:nvSpPr>
        <p:spPr/>
        <p:txBody>
          <a:bodyPr/>
          <a:lstStyle/>
          <a:p>
            <a:pPr algn="r" rtl="1"/>
            <a:r>
              <a:rPr lang="fa-IR" dirty="0"/>
              <a:t>تفاوت بازار مالی بین الملل با بازار مالی داخلی یک کشور این است که در بازار مالی بین‌الملل تقریباً تمام ملیت ها حضور دارند  و به فعالیت اقتصادی می پردازند</a:t>
            </a:r>
            <a:r>
              <a:rPr lang="fa-IR" dirty="0" smtClean="0"/>
              <a:t>.</a:t>
            </a:r>
          </a:p>
          <a:p>
            <a:pPr algn="r" rtl="1"/>
            <a:r>
              <a:rPr lang="fa-IR" dirty="0"/>
              <a:t>کانال ارتباطی بین بازار مالی کشورها بازار ارز می باشد چراکه بازار مالی داخلی هر کشور ساختار و شرایط خاص خود را دارد و از طریق بازار ارز با جهان خارج ارتباط برقرار می کند.</a:t>
            </a:r>
            <a:endParaRPr lang="en-US" dirty="0"/>
          </a:p>
        </p:txBody>
      </p:sp>
    </p:spTree>
    <p:extLst>
      <p:ext uri="{BB962C8B-B14F-4D97-AF65-F5344CB8AC3E}">
        <p14:creationId xmlns:p14="http://schemas.microsoft.com/office/powerpoint/2010/main" val="183544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مالیه بین الملل:</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dirty="0"/>
              <a:t>مالیه بین الملل به جریانهای ورودی و خروجی سرمایه در بازارهای جهانی توجه نشان می‌دهد </a:t>
            </a:r>
            <a:r>
              <a:rPr lang="fa-IR" dirty="0" smtClean="0"/>
              <a:t>.</a:t>
            </a:r>
          </a:p>
          <a:p>
            <a:pPr algn="r" rtl="1"/>
            <a:r>
              <a:rPr lang="fa-IR" dirty="0" smtClean="0"/>
              <a:t> </a:t>
            </a:r>
            <a:r>
              <a:rPr lang="fa-IR" dirty="0"/>
              <a:t>به عبارت دیگر اساس مالیه بین الملل بر این اصل استوار است که فعالین اقتصادی بتوانند جهت کسب سود بیشتر سرمایه خویش را آزادانه به دیگر نقاط انتقال دهند و دولت‌ها نیز ضمن نظارت بر ورود و خروج سرمایه از اعمال سیاست های محدود کننده جریان های پولی و مالی خودداری </a:t>
            </a:r>
            <a:r>
              <a:rPr lang="fa-IR" dirty="0" smtClean="0"/>
              <a:t>کنند.</a:t>
            </a:r>
          </a:p>
          <a:p>
            <a:pPr algn="r" rtl="1"/>
            <a:r>
              <a:rPr lang="fa-IR" dirty="0" smtClean="0"/>
              <a:t> </a:t>
            </a:r>
            <a:r>
              <a:rPr lang="fa-IR" dirty="0"/>
              <a:t>بنابراین در مالیه بین الملل تراز خارجی کشورها یعنی تراز پرداخت ها مد نظر قرار </a:t>
            </a:r>
            <a:r>
              <a:rPr lang="fa-IR" dirty="0" smtClean="0"/>
              <a:t>می‌گیرد. </a:t>
            </a:r>
            <a:endParaRPr lang="en-US" dirty="0"/>
          </a:p>
        </p:txBody>
      </p:sp>
    </p:spTree>
    <p:extLst>
      <p:ext uri="{BB962C8B-B14F-4D97-AF65-F5344CB8AC3E}">
        <p14:creationId xmlns:p14="http://schemas.microsoft.com/office/powerpoint/2010/main" val="313064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FF0000"/>
                </a:solidFill>
              </a:rPr>
              <a:t>اهمیت مالیه بین الملل برای اقتصاد جهانی:</a:t>
            </a:r>
            <a:endParaRPr lang="en-US" sz="3600" dirty="0">
              <a:solidFill>
                <a:srgbClr val="FF0000"/>
              </a:solidFill>
            </a:endParaRPr>
          </a:p>
        </p:txBody>
      </p:sp>
      <p:sp>
        <p:nvSpPr>
          <p:cNvPr id="3" name="Content Placeholder 2"/>
          <p:cNvSpPr>
            <a:spLocks noGrp="1"/>
          </p:cNvSpPr>
          <p:nvPr>
            <p:ph idx="1"/>
          </p:nvPr>
        </p:nvSpPr>
        <p:spPr/>
        <p:txBody>
          <a:bodyPr>
            <a:normAutofit fontScale="92500"/>
          </a:bodyPr>
          <a:lstStyle/>
          <a:p>
            <a:pPr algn="r" rtl="1"/>
            <a:r>
              <a:rPr lang="fa-IR" dirty="0"/>
              <a:t>موقعیت مالی و اقتصادی کشورها را از نظر تعادل در بازار </a:t>
            </a:r>
            <a:r>
              <a:rPr lang="fa-IR" dirty="0" smtClean="0"/>
              <a:t>ارز، </a:t>
            </a:r>
            <a:r>
              <a:rPr lang="fa-IR" dirty="0"/>
              <a:t>نرخ ارز و همچنین ورود و خروج سرمایه مشخص کرده و در نتیجه ضعف ها و کمبودهای اقتصادی را از نظر سطح </a:t>
            </a:r>
            <a:r>
              <a:rPr lang="fa-IR" dirty="0" smtClean="0"/>
              <a:t>تولید</a:t>
            </a:r>
            <a:r>
              <a:rPr lang="fa-IR" dirty="0"/>
              <a:t>،</a:t>
            </a:r>
            <a:r>
              <a:rPr lang="fa-IR" dirty="0" smtClean="0"/>
              <a:t> </a:t>
            </a:r>
            <a:r>
              <a:rPr lang="fa-IR" dirty="0"/>
              <a:t>ثبات قیمت‌ها </a:t>
            </a:r>
            <a:r>
              <a:rPr lang="fa-IR" dirty="0" smtClean="0"/>
              <a:t>،تخصیص </a:t>
            </a:r>
            <a:r>
              <a:rPr lang="fa-IR" dirty="0"/>
              <a:t>منابع و هزینه ها برای مسئولین روشن می سازد </a:t>
            </a:r>
            <a:r>
              <a:rPr lang="fa-IR" dirty="0" smtClean="0"/>
              <a:t>.</a:t>
            </a:r>
          </a:p>
          <a:p>
            <a:pPr algn="r" rtl="1"/>
            <a:r>
              <a:rPr lang="fa-IR" dirty="0" smtClean="0"/>
              <a:t> </a:t>
            </a:r>
            <a:r>
              <a:rPr lang="fa-IR" dirty="0"/>
              <a:t>در راستای مالیه بین الملل انتقال سرمایه به مناطقی از جهان امکان‌پذیر می‌گردد که در آنجا بازدهی سرمایه به مراتب بیشتر است </a:t>
            </a:r>
            <a:r>
              <a:rPr lang="fa-IR" dirty="0" smtClean="0"/>
              <a:t>.</a:t>
            </a:r>
          </a:p>
          <a:p>
            <a:pPr algn="r" rtl="1"/>
            <a:r>
              <a:rPr lang="fa-IR" dirty="0" smtClean="0"/>
              <a:t>سرمایه </a:t>
            </a:r>
            <a:r>
              <a:rPr lang="fa-IR" dirty="0"/>
              <a:t>بین کشورها باعث می شود تا سیاست های پولی و ارزی در سطح جهانی با هم هماهنگ و تنظیم می </a:t>
            </a:r>
            <a:r>
              <a:rPr lang="fa-IR" dirty="0" smtClean="0"/>
              <a:t>شوند.</a:t>
            </a:r>
          </a:p>
          <a:p>
            <a:pPr algn="r" rtl="1"/>
            <a:r>
              <a:rPr lang="fa-IR" dirty="0" smtClean="0"/>
              <a:t> </a:t>
            </a:r>
            <a:r>
              <a:rPr lang="fa-IR" dirty="0"/>
              <a:t>جریان های سرمایه در بازارهای جهانی در رشد و گسترش تجارت بین الملل بسیار موثر </a:t>
            </a:r>
            <a:r>
              <a:rPr lang="fa-IR" dirty="0" smtClean="0"/>
              <a:t>هستند. </a:t>
            </a:r>
            <a:endParaRPr lang="en-US" dirty="0"/>
          </a:p>
        </p:txBody>
      </p:sp>
    </p:spTree>
    <p:extLst>
      <p:ext uri="{BB962C8B-B14F-4D97-AF65-F5344CB8AC3E}">
        <p14:creationId xmlns:p14="http://schemas.microsoft.com/office/powerpoint/2010/main" val="682228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t>پایان</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995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مباحث اولیه:</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a:solidFill>
                  <a:srgbClr val="FF0000"/>
                </a:solidFill>
              </a:rPr>
              <a:t>جریان دایره وار تولید و درآمد ملی</a:t>
            </a:r>
            <a:r>
              <a:rPr lang="fa-IR" dirty="0" smtClean="0">
                <a:solidFill>
                  <a:srgbClr val="FF0000"/>
                </a:solidFill>
              </a:rPr>
              <a:t>:</a:t>
            </a:r>
          </a:p>
          <a:p>
            <a:pPr algn="r" rtl="1"/>
            <a:r>
              <a:rPr lang="fa-IR" dirty="0"/>
              <a:t>جریان دایره وار تولید و درآمد ملی چگونگی انجام تولید ، ایجاد درآمد و تبدیل درآمد حاصله به تقاضا برای تولیدات انجام شده را نشان می دهد . </a:t>
            </a:r>
          </a:p>
          <a:p>
            <a:pPr algn="just" rtl="1"/>
            <a:r>
              <a:rPr lang="fa-IR" sz="2800" dirty="0"/>
              <a:t>انواع مدل های جریان دایره وار تولید و درآمد ملی :</a:t>
            </a:r>
          </a:p>
          <a:p>
            <a:pPr algn="just" rtl="1"/>
            <a:r>
              <a:rPr lang="fa-IR" dirty="0"/>
              <a:t>1- مدل دو بخشی : بخش های اقتصادی این مدل شامل بنگاه ها و خانوارها می باشد . </a:t>
            </a:r>
          </a:p>
          <a:p>
            <a:pPr algn="just" rtl="1"/>
            <a:r>
              <a:rPr lang="fa-IR" dirty="0"/>
              <a:t>2- مدل سه بخشی : بخش های اقتصادی این مدل شامل بنگاه ها ، خانوارها و دولت می باشد .</a:t>
            </a:r>
          </a:p>
          <a:p>
            <a:pPr algn="just" rtl="1"/>
            <a:r>
              <a:rPr lang="fa-IR" dirty="0"/>
              <a:t>3- مدل چهاربخشی : بخش های اقتصادی این مدل شامل بنگاه ها ، خانوارها ، دولت و دنیای خارج می باشد . </a:t>
            </a:r>
          </a:p>
          <a:p>
            <a:pPr algn="r" rtl="1"/>
            <a:endParaRPr lang="en-US" dirty="0"/>
          </a:p>
        </p:txBody>
      </p:sp>
    </p:spTree>
    <p:extLst>
      <p:ext uri="{BB962C8B-B14F-4D97-AF65-F5344CB8AC3E}">
        <p14:creationId xmlns:p14="http://schemas.microsoft.com/office/powerpoint/2010/main" val="92402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مدل دو بخشی بدون پس انداز</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891118" y="2043953"/>
            <a:ext cx="6481482" cy="4235823"/>
          </a:xfrm>
          <a:prstGeom prst="rect">
            <a:avLst/>
          </a:prstGeom>
          <a:noFill/>
          <a:ln w="9525">
            <a:noFill/>
            <a:miter lim="800000"/>
            <a:headEnd/>
            <a:tailEnd/>
          </a:ln>
          <a:effectLst/>
        </p:spPr>
      </p:pic>
    </p:spTree>
    <p:extLst>
      <p:ext uri="{BB962C8B-B14F-4D97-AF65-F5344CB8AC3E}">
        <p14:creationId xmlns:p14="http://schemas.microsoft.com/office/powerpoint/2010/main" val="182810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مدل دو بخشی با وجود پس انداز:</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528047" y="2557463"/>
            <a:ext cx="6804212" cy="4139172"/>
          </a:xfrm>
          <a:prstGeom prst="rect">
            <a:avLst/>
          </a:prstGeom>
          <a:noFill/>
          <a:ln w="9525">
            <a:noFill/>
            <a:miter lim="800000"/>
            <a:headEnd/>
            <a:tailEnd/>
          </a:ln>
          <a:effectLst/>
        </p:spPr>
      </p:pic>
    </p:spTree>
    <p:extLst>
      <p:ext uri="{BB962C8B-B14F-4D97-AF65-F5344CB8AC3E}">
        <p14:creationId xmlns:p14="http://schemas.microsoft.com/office/powerpoint/2010/main" val="1312532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مدل سه بخشی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541494" y="2557463"/>
            <a:ext cx="7261412" cy="4300537"/>
          </a:xfrm>
          <a:prstGeom prst="rect">
            <a:avLst/>
          </a:prstGeom>
          <a:noFill/>
          <a:ln w="9525">
            <a:noFill/>
            <a:miter lim="800000"/>
            <a:headEnd/>
            <a:tailEnd/>
          </a:ln>
          <a:effectLst/>
        </p:spPr>
      </p:pic>
    </p:spTree>
    <p:extLst>
      <p:ext uri="{BB962C8B-B14F-4D97-AF65-F5344CB8AC3E}">
        <p14:creationId xmlns:p14="http://schemas.microsoft.com/office/powerpoint/2010/main" val="308232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مدل چهار بخشی:</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433918" y="2097741"/>
            <a:ext cx="7436223" cy="4760259"/>
          </a:xfrm>
          <a:prstGeom prst="rect">
            <a:avLst/>
          </a:prstGeom>
          <a:noFill/>
          <a:ln w="9525">
            <a:noFill/>
            <a:miter lim="800000"/>
            <a:headEnd/>
            <a:tailEnd/>
          </a:ln>
          <a:effectLst/>
        </p:spPr>
      </p:pic>
    </p:spTree>
    <p:extLst>
      <p:ext uri="{BB962C8B-B14F-4D97-AF65-F5344CB8AC3E}">
        <p14:creationId xmlns:p14="http://schemas.microsoft.com/office/powerpoint/2010/main" val="255115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صادرات (</a:t>
            </a:r>
            <a:r>
              <a:rPr lang="en-US" dirty="0"/>
              <a:t>EX</a:t>
            </a:r>
            <a:r>
              <a:rPr lang="fa-IR" dirty="0"/>
              <a:t>) : عبارتست از دریافتی از خارجیان بابت فروش کالاها و خدمات به آنها.</a:t>
            </a:r>
          </a:p>
          <a:p>
            <a:pPr algn="r" rtl="1"/>
            <a:r>
              <a:rPr lang="fa-IR" dirty="0"/>
              <a:t>واردات (</a:t>
            </a:r>
            <a:r>
              <a:rPr lang="en-US" dirty="0"/>
              <a:t>IM</a:t>
            </a:r>
            <a:r>
              <a:rPr lang="fa-IR" dirty="0"/>
              <a:t>) : عبارتست از پرداختی به خارجیان بابت خرید کالاها و خدمات از آنها.</a:t>
            </a:r>
          </a:p>
          <a:p>
            <a:pPr algn="r" rtl="1"/>
            <a:r>
              <a:rPr lang="fa-IR" dirty="0"/>
              <a:t>خالص صادرات (</a:t>
            </a:r>
            <a:r>
              <a:rPr lang="en-US" dirty="0"/>
              <a:t>NX</a:t>
            </a:r>
            <a:r>
              <a:rPr lang="fa-IR" dirty="0"/>
              <a:t>) : عبارتست از تفاوت بین صادرات و واردات:</a:t>
            </a:r>
          </a:p>
          <a:p>
            <a:pPr algn="r" rtl="1"/>
            <a:r>
              <a:rPr lang="fa-IR" dirty="0"/>
              <a:t> </a:t>
            </a:r>
            <a:r>
              <a:rPr lang="en-US" dirty="0"/>
              <a:t>NX =EX – IM</a:t>
            </a:r>
            <a:endParaRPr lang="fa-IR" dirty="0"/>
          </a:p>
          <a:p>
            <a:pPr algn="r" rtl="1"/>
            <a:endParaRPr lang="en-US" dirty="0"/>
          </a:p>
        </p:txBody>
      </p:sp>
    </p:spTree>
    <p:extLst>
      <p:ext uri="{BB962C8B-B14F-4D97-AF65-F5344CB8AC3E}">
        <p14:creationId xmlns:p14="http://schemas.microsoft.com/office/powerpoint/2010/main" val="280323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rtl="1"/>
            <a:r>
              <a:rPr lang="fa-IR" dirty="0"/>
              <a:t>اگر </a:t>
            </a:r>
            <a:r>
              <a:rPr lang="en-US" dirty="0"/>
              <a:t>NX</a:t>
            </a:r>
            <a:r>
              <a:rPr lang="fa-IR" dirty="0"/>
              <a:t> مساوی صفر باشد اصطلاحا می گوییم توازن تجاری وجود دارد و پول دریافتی بابت صادرات جهت واردات پرداخت می شود . </a:t>
            </a:r>
          </a:p>
          <a:p>
            <a:pPr algn="just" rtl="1"/>
            <a:r>
              <a:rPr lang="fa-IR" dirty="0"/>
              <a:t>اگر</a:t>
            </a:r>
            <a:r>
              <a:rPr lang="en-US" dirty="0"/>
              <a:t> NX</a:t>
            </a:r>
            <a:r>
              <a:rPr lang="fa-IR" dirty="0"/>
              <a:t> مثبت باشد مازاد تجاری وجود دارد و لذا خارجیان بیش از آنچه به اقتصاد داخلی می فروشند کالا ها و خدمات خریداری می کنند. چون به طور معمول پول کشورهای مختلف متفاوت است ، برای آنکه خارجیان پول داخلی کافی برای خرید اضافی را بدست آورند یا باید سرمایه هایی از اقتصاد داخلی به سوی جهان خارج به دنبال کسب سود منتقل شود و یا اینکه اقتصاد داخلی به خارجیان قرض دهد که در این حالت یک فلش به صورت خروج سرمایه یا اعطای وام به خارجیان از بازار مالی داخلی به سوی دنیای خارج ترسیم می شود . </a:t>
            </a:r>
          </a:p>
          <a:p>
            <a:pPr algn="just" rtl="1"/>
            <a:r>
              <a:rPr lang="fa-IR" dirty="0"/>
              <a:t>اگر </a:t>
            </a:r>
            <a:r>
              <a:rPr lang="en-US" dirty="0"/>
              <a:t>NX</a:t>
            </a:r>
            <a:r>
              <a:rPr lang="fa-IR" dirty="0"/>
              <a:t> منفی باشد می گوییم کسری تجاری وجود دارد و لذا در این حالت اقتصاد داخلی بیش از آنچه به خارجیان فروخته است از خارجیان کالاها و خدمات خریداری کرده است .برای آنکه اقتصاد داخلی بتواند آن مقدار اضافی را خریداری کند باید پول خارجی بدست آورد که در نتیجه یا باید سرمایه های خارجی به اقتصاد داخلی حرکت کنند یا باید خارجیان به اقتصاد داخلی قرض دهند .در این صورت یک فلش به صورت ورود سرمایه و استقراض از خارج از دنیای خارج به سوی بازار مالی داخلی ترسیم می شود . </a:t>
            </a:r>
            <a:endParaRPr lang="en-US"/>
          </a:p>
          <a:p>
            <a:pPr algn="r" rtl="1"/>
            <a:endParaRPr lang="en-US"/>
          </a:p>
        </p:txBody>
      </p:sp>
    </p:spTree>
    <p:extLst>
      <p:ext uri="{BB962C8B-B14F-4D97-AF65-F5344CB8AC3E}">
        <p14:creationId xmlns:p14="http://schemas.microsoft.com/office/powerpoint/2010/main" val="3334497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rPr>
              <a:t>بازار مالی:</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dirty="0" smtClean="0"/>
              <a:t>بازار مالی در سطح ملی</a:t>
            </a:r>
          </a:p>
          <a:p>
            <a:pPr algn="r" rtl="1"/>
            <a:endParaRPr lang="fa-IR" dirty="0"/>
          </a:p>
          <a:p>
            <a:pPr algn="r" rtl="1"/>
            <a:endParaRPr lang="fa-IR" dirty="0" smtClean="0"/>
          </a:p>
          <a:p>
            <a:pPr algn="r" rtl="1"/>
            <a:r>
              <a:rPr lang="fa-IR" dirty="0" smtClean="0"/>
              <a:t>بازار مالی در سطح بین الملل</a:t>
            </a:r>
          </a:p>
          <a:p>
            <a:pPr algn="r" rtl="1"/>
            <a:r>
              <a:rPr lang="fa-IR" dirty="0" smtClean="0"/>
              <a:t>شامل بازار پول و بازار سرمایه</a:t>
            </a:r>
            <a:endParaRPr lang="en-US" dirty="0"/>
          </a:p>
        </p:txBody>
      </p:sp>
    </p:spTree>
    <p:extLst>
      <p:ext uri="{BB962C8B-B14F-4D97-AF65-F5344CB8AC3E}">
        <p14:creationId xmlns:p14="http://schemas.microsoft.com/office/powerpoint/2010/main" val="3625329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547</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Times New Roman</vt:lpstr>
      <vt:lpstr>Organic</vt:lpstr>
      <vt:lpstr>امور مالی بین الملل</vt:lpstr>
      <vt:lpstr>مباحث اولیه:</vt:lpstr>
      <vt:lpstr>مدل دو بخشی بدون پس انداز</vt:lpstr>
      <vt:lpstr>مدل دو بخشی با وجود پس انداز:</vt:lpstr>
      <vt:lpstr>مدل سه بخشی :</vt:lpstr>
      <vt:lpstr>مدل چهار بخشی:</vt:lpstr>
      <vt:lpstr>PowerPoint Presentation</vt:lpstr>
      <vt:lpstr>PowerPoint Presentation</vt:lpstr>
      <vt:lpstr>بازار مالی:</vt:lpstr>
      <vt:lpstr>تفاوت بازار مالی داخلی و بازار مالی بین المللی:</vt:lpstr>
      <vt:lpstr>مالیه بین الملل:</vt:lpstr>
      <vt:lpstr>اهمیت مالیه بین الملل برای اقتصاد جهانی:</vt:lpstr>
      <vt:lpstr>پایان</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امور مالی بین الملل</dc:title>
  <dc:creator>User</dc:creator>
  <cp:lastModifiedBy>User</cp:lastModifiedBy>
  <cp:revision>4</cp:revision>
  <dcterms:created xsi:type="dcterms:W3CDTF">2020-10-13T10:15:56Z</dcterms:created>
  <dcterms:modified xsi:type="dcterms:W3CDTF">2020-10-13T16:19:16Z</dcterms:modified>
</cp:coreProperties>
</file>